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</p:sldMasterIdLst>
  <p:notesMasterIdLst>
    <p:notesMasterId r:id="rId14"/>
  </p:notesMasterIdLst>
  <p:handoutMasterIdLst>
    <p:handoutMasterId r:id="rId15"/>
  </p:handoutMasterIdLst>
  <p:sldIdLst>
    <p:sldId id="1367" r:id="rId6"/>
    <p:sldId id="1460" r:id="rId7"/>
    <p:sldId id="1463" r:id="rId8"/>
    <p:sldId id="1364" r:id="rId9"/>
    <p:sldId id="1461" r:id="rId10"/>
    <p:sldId id="1464" r:id="rId11"/>
    <p:sldId id="1465" r:id="rId12"/>
    <p:sldId id="1466" r:id="rId1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 - DELETE SECTION" id="{4800C02C-F9A5-49D6-A098-754168CF5DCF}">
          <p14:sldIdLst/>
        </p14:section>
        <p14:section name="Light Connect 2016 Template" id="{D3E95C9D-3DD4-45B7-BFD9-4AE9F68B7B97}">
          <p14:sldIdLst>
            <p14:sldId id="1367"/>
            <p14:sldId id="1460"/>
            <p14:sldId id="1463"/>
            <p14:sldId id="1364"/>
            <p14:sldId id="1461"/>
            <p14:sldId id="1464"/>
            <p14:sldId id="1465"/>
            <p14:sldId id="14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92C8C"/>
    <a:srgbClr val="505050"/>
    <a:srgbClr val="00BCF2"/>
    <a:srgbClr val="D2D2D2"/>
    <a:srgbClr val="0078D7"/>
    <a:srgbClr val="32145A"/>
    <a:srgbClr val="008272"/>
    <a:srgbClr val="5C2D9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001" autoAdjust="0"/>
  </p:normalViewPr>
  <p:slideViewPr>
    <p:cSldViewPr>
      <p:cViewPr>
        <p:scale>
          <a:sx n="100" d="100"/>
          <a:sy n="100" d="100"/>
        </p:scale>
        <p:origin x="72" y="552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11/10/2016 1:37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11/10/2016 1:37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11/10/2016 1:37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00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58"/>
            <a:ext cx="1371600" cy="2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6" y="6498914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6" y="6498914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6" y="6498914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7" y="6490977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58"/>
            <a:ext cx="1371600" cy="2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039" y="2939754"/>
            <a:ext cx="4572396" cy="9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523733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BAA5-C004-440D-9B51-FA98CDD3EE68}" type="datetimeFigureOut">
              <a:rPr lang="en-US" smtClean="0"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D79FD-48C6-49CB-8C5F-30CD728C7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42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57" y="215806"/>
            <a:ext cx="1187693" cy="25468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58"/>
            <a:ext cx="1371600" cy="2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61347" y="6267883"/>
            <a:ext cx="1371600" cy="2934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61347" y="6267883"/>
            <a:ext cx="1371600" cy="2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8646" y="6267883"/>
            <a:ext cx="1371600" cy="293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17450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58"/>
            <a:ext cx="1371600" cy="2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31404" y="2944516"/>
            <a:ext cx="4573666" cy="978493"/>
          </a:xfrm>
          <a:prstGeom prst="rect">
            <a:avLst/>
          </a:prstGeom>
        </p:spPr>
      </p:pic>
      <p:sp>
        <p:nvSpPr>
          <p:cNvPr id="7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596795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50836" y="6267883"/>
            <a:ext cx="1371600" cy="293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63768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5943599" cy="2092881"/>
          </a:xfrm>
        </p:spPr>
        <p:txBody>
          <a:bodyPr wrap="square"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5943599" cy="2092881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341" r:id="rId4"/>
    <p:sldLayoutId id="2147484342" r:id="rId5"/>
    <p:sldLayoutId id="2147484295" r:id="rId6"/>
    <p:sldLayoutId id="2147484240" r:id="rId7"/>
    <p:sldLayoutId id="2147484296" r:id="rId8"/>
    <p:sldLayoutId id="2147484241" r:id="rId9"/>
    <p:sldLayoutId id="2147484297" r:id="rId10"/>
    <p:sldLayoutId id="2147484244" r:id="rId11"/>
    <p:sldLayoutId id="2147484298" r:id="rId12"/>
    <p:sldLayoutId id="2147484245" r:id="rId13"/>
    <p:sldLayoutId id="2147484247" r:id="rId14"/>
    <p:sldLayoutId id="2147484337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258" r:id="rId24"/>
    <p:sldLayoutId id="2147484260" r:id="rId25"/>
    <p:sldLayoutId id="2147484299" r:id="rId26"/>
    <p:sldLayoutId id="2147484345" r:id="rId27"/>
    <p:sldLayoutId id="2147484263" r:id="rId28"/>
    <p:sldLayoutId id="2147484348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46" r:id="rId19"/>
    <p:sldLayoutId id="2147484347" r:id="rId20"/>
    <p:sldLayoutId id="2147484336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gif"/><Relationship Id="rId1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image" Target="../media/image8.emf"/><Relationship Id="rId16" Type="http://schemas.openxmlformats.org/officeDocument/2006/relationships/image" Target="../media/image21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11" Type="http://schemas.openxmlformats.org/officeDocument/2006/relationships/image" Target="../media/image17.emf"/><Relationship Id="rId5" Type="http://schemas.openxmlformats.org/officeDocument/2006/relationships/image" Target="../media/image11.png"/><Relationship Id="rId15" Type="http://schemas.microsoft.com/office/2007/relationships/hdphoto" Target="../media/hdphoto2.wdp"/><Relationship Id="rId10" Type="http://schemas.openxmlformats.org/officeDocument/2006/relationships/image" Target="../media/image16.emf"/><Relationship Id="rId4" Type="http://schemas.openxmlformats.org/officeDocument/2006/relationships/image" Target="../media/image10.png"/><Relationship Id="rId9" Type="http://schemas.openxmlformats.org/officeDocument/2006/relationships/image" Target="../media/image15.emf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ka.ms/DockerToolsForVS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4038" y="1820862"/>
            <a:ext cx="5664199" cy="2133602"/>
          </a:xfrm>
        </p:spPr>
        <p:txBody>
          <a:bodyPr/>
          <a:lstStyle/>
          <a:p>
            <a:r>
              <a:rPr lang="en-US" dirty="0"/>
              <a:t>Docker Workflows with Visual Studio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54038" y="3955786"/>
            <a:ext cx="5664200" cy="1828007"/>
          </a:xfrm>
        </p:spPr>
        <p:txBody>
          <a:bodyPr/>
          <a:lstStyle/>
          <a:p>
            <a:r>
              <a:rPr lang="en-US" dirty="0"/>
              <a:t>Steve Lasker</a:t>
            </a:r>
          </a:p>
          <a:p>
            <a:r>
              <a:rPr lang="en-US" sz="2400" dirty="0"/>
              <a:t>Program Manager</a:t>
            </a:r>
          </a:p>
          <a:p>
            <a:r>
              <a:rPr lang="en-US" sz="2400" dirty="0"/>
              <a:t>Azure Developer Experiences</a:t>
            </a:r>
          </a:p>
          <a:p>
            <a:r>
              <a:rPr lang="en-US" sz="2000" dirty="0"/>
              <a:t>@</a:t>
            </a:r>
            <a:r>
              <a:rPr lang="en-US" sz="2000" dirty="0" err="1"/>
              <a:t>SteveLasker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690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5"/>
          <p:cNvSpPr/>
          <p:nvPr/>
        </p:nvSpPr>
        <p:spPr>
          <a:xfrm>
            <a:off x="883597" y="1713540"/>
            <a:ext cx="2675212" cy="944040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84104" y="1831154"/>
            <a:ext cx="599890" cy="625597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4207957" y="2848274"/>
            <a:ext cx="787110" cy="669973"/>
          </a:xfrm>
          <a:prstGeom prst="straightConnector1">
            <a:avLst/>
          </a:prstGeom>
          <a:ln w="76200">
            <a:solidFill>
              <a:srgbClr val="89CBFF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682670" y="2575943"/>
            <a:ext cx="532409" cy="311380"/>
            <a:chOff x="4227749" y="3121751"/>
            <a:chExt cx="532409" cy="311380"/>
          </a:xfrm>
        </p:grpSpPr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4227749" y="3180454"/>
              <a:ext cx="450741" cy="252677"/>
              <a:chOff x="3523102" y="1791568"/>
              <a:chExt cx="6746733" cy="3782104"/>
            </a:xfrm>
            <a:solidFill>
              <a:srgbClr val="002060"/>
            </a:solidFill>
          </p:grpSpPr>
          <p:sp>
            <p:nvSpPr>
              <p:cNvPr id="11" name="Rectangle 10"/>
              <p:cNvSpPr/>
              <p:nvPr/>
            </p:nvSpPr>
            <p:spPr>
              <a:xfrm>
                <a:off x="3757139" y="2148421"/>
                <a:ext cx="6278658" cy="30683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 73"/>
              <p:cNvSpPr/>
              <p:nvPr/>
            </p:nvSpPr>
            <p:spPr>
              <a:xfrm>
                <a:off x="3523102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74"/>
              <p:cNvSpPr/>
              <p:nvPr/>
            </p:nvSpPr>
            <p:spPr>
              <a:xfrm flipH="1">
                <a:off x="9715928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287" y="3121751"/>
              <a:ext cx="488871" cy="273622"/>
            </a:xfrm>
            <a:prstGeom prst="rect">
              <a:avLst/>
            </a:prstGeom>
          </p:spPr>
        </p:pic>
      </p:grpSp>
      <p:sp>
        <p:nvSpPr>
          <p:cNvPr id="14" name="Right Arrow 5"/>
          <p:cNvSpPr/>
          <p:nvPr/>
        </p:nvSpPr>
        <p:spPr>
          <a:xfrm>
            <a:off x="3029326" y="1713540"/>
            <a:ext cx="2675212" cy="944040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777875" y="1412218"/>
            <a:ext cx="1483698" cy="1527326"/>
            <a:chOff x="2777875" y="1412218"/>
            <a:chExt cx="1483698" cy="1527326"/>
          </a:xfrm>
        </p:grpSpPr>
        <p:sp>
          <p:nvSpPr>
            <p:cNvPr id="16" name="Rounded Rectangle 12"/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81795" y="1412218"/>
              <a:ext cx="967141" cy="390626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</a:p>
          </p:txBody>
        </p:sp>
        <p:pic>
          <p:nvPicPr>
            <p:cNvPr id="19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2851527" y="1505210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ight Arrow 5"/>
          <p:cNvSpPr/>
          <p:nvPr/>
        </p:nvSpPr>
        <p:spPr>
          <a:xfrm rot="16200000">
            <a:off x="377902" y="3360505"/>
            <a:ext cx="1914090" cy="944040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0222" y="4804975"/>
            <a:ext cx="599890" cy="625597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52964" y="4780912"/>
            <a:ext cx="2621099" cy="1786754"/>
            <a:chOff x="252964" y="4780912"/>
            <a:chExt cx="2621099" cy="1786754"/>
          </a:xfrm>
        </p:grpSpPr>
        <p:sp>
          <p:nvSpPr>
            <p:cNvPr id="23" name="Rounded Rectangle 11"/>
            <p:cNvSpPr/>
            <p:nvPr/>
          </p:nvSpPr>
          <p:spPr>
            <a:xfrm>
              <a:off x="300269" y="4780912"/>
              <a:ext cx="2573794" cy="178675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756065" y="5902498"/>
              <a:ext cx="658373" cy="378242"/>
              <a:chOff x="2195243" y="5902498"/>
              <a:chExt cx="658373" cy="378242"/>
            </a:xfrm>
          </p:grpSpPr>
          <p:sp>
            <p:nvSpPr>
              <p:cNvPr id="36" name="Rectangle 30"/>
              <p:cNvSpPr>
                <a:spLocks noChangeArrowheads="1"/>
              </p:cNvSpPr>
              <p:nvPr/>
            </p:nvSpPr>
            <p:spPr bwMode="auto">
              <a:xfrm>
                <a:off x="2273989" y="5902498"/>
                <a:ext cx="509916" cy="345968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1"/>
              <p:cNvSpPr>
                <a:spLocks noChangeArrowheads="1"/>
              </p:cNvSpPr>
              <p:nvPr/>
            </p:nvSpPr>
            <p:spPr bwMode="auto">
              <a:xfrm>
                <a:off x="2524429" y="5910244"/>
                <a:ext cx="9036" cy="90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Rectangle 32"/>
              <p:cNvSpPr>
                <a:spLocks noChangeArrowheads="1"/>
              </p:cNvSpPr>
              <p:nvPr/>
            </p:nvSpPr>
            <p:spPr bwMode="auto">
              <a:xfrm>
                <a:off x="2292062" y="5929607"/>
                <a:ext cx="475061" cy="304659"/>
              </a:xfrm>
              <a:prstGeom prst="rect">
                <a:avLst/>
              </a:prstGeom>
              <a:solidFill>
                <a:srgbClr val="007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 33"/>
              <p:cNvSpPr>
                <a:spLocks/>
              </p:cNvSpPr>
              <p:nvPr/>
            </p:nvSpPr>
            <p:spPr bwMode="auto">
              <a:xfrm>
                <a:off x="2195243" y="6254921"/>
                <a:ext cx="658373" cy="25819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7 w 449"/>
                  <a:gd name="T5" fmla="*/ 18 h 18"/>
                  <a:gd name="T6" fmla="*/ 433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8" y="18"/>
                      <a:pt x="17" y="18"/>
                    </a:cubicBezTo>
                    <a:cubicBezTo>
                      <a:pt x="433" y="18"/>
                      <a:pt x="433" y="18"/>
                      <a:pt x="433" y="18"/>
                    </a:cubicBezTo>
                    <a:cubicBezTo>
                      <a:pt x="442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2440519" y="6016100"/>
                <a:ext cx="171693" cy="153621"/>
              </a:xfrm>
              <a:custGeom>
                <a:avLst/>
                <a:gdLst>
                  <a:gd name="T0" fmla="*/ 99 w 117"/>
                  <a:gd name="T1" fmla="*/ 40 h 105"/>
                  <a:gd name="T2" fmla="*/ 114 w 117"/>
                  <a:gd name="T3" fmla="*/ 14 h 105"/>
                  <a:gd name="T4" fmla="*/ 89 w 117"/>
                  <a:gd name="T5" fmla="*/ 1 h 105"/>
                  <a:gd name="T6" fmla="*/ 63 w 117"/>
                  <a:gd name="T7" fmla="*/ 7 h 105"/>
                  <a:gd name="T8" fmla="*/ 40 w 117"/>
                  <a:gd name="T9" fmla="*/ 1 h 105"/>
                  <a:gd name="T10" fmla="*/ 12 w 117"/>
                  <a:gd name="T11" fmla="*/ 18 h 105"/>
                  <a:gd name="T12" fmla="*/ 20 w 117"/>
                  <a:gd name="T13" fmla="*/ 87 h 105"/>
                  <a:gd name="T14" fmla="*/ 42 w 117"/>
                  <a:gd name="T15" fmla="*/ 105 h 105"/>
                  <a:gd name="T16" fmla="*/ 64 w 117"/>
                  <a:gd name="T17" fmla="*/ 99 h 105"/>
                  <a:gd name="T18" fmla="*/ 87 w 117"/>
                  <a:gd name="T19" fmla="*/ 104 h 105"/>
                  <a:gd name="T20" fmla="*/ 108 w 117"/>
                  <a:gd name="T21" fmla="*/ 88 h 105"/>
                  <a:gd name="T22" fmla="*/ 117 w 117"/>
                  <a:gd name="T23" fmla="*/ 68 h 105"/>
                  <a:gd name="T24" fmla="*/ 99 w 117"/>
                  <a:gd name="T25" fmla="*/ 4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7" h="105">
                    <a:moveTo>
                      <a:pt x="99" y="40"/>
                    </a:moveTo>
                    <a:cubicBezTo>
                      <a:pt x="99" y="23"/>
                      <a:pt x="113" y="15"/>
                      <a:pt x="114" y="14"/>
                    </a:cubicBezTo>
                    <a:cubicBezTo>
                      <a:pt x="106" y="3"/>
                      <a:pt x="93" y="1"/>
                      <a:pt x="89" y="1"/>
                    </a:cubicBezTo>
                    <a:cubicBezTo>
                      <a:pt x="78" y="0"/>
                      <a:pt x="68" y="7"/>
                      <a:pt x="63" y="7"/>
                    </a:cubicBezTo>
                    <a:cubicBezTo>
                      <a:pt x="57" y="7"/>
                      <a:pt x="49" y="1"/>
                      <a:pt x="40" y="1"/>
                    </a:cubicBezTo>
                    <a:cubicBezTo>
                      <a:pt x="28" y="1"/>
                      <a:pt x="18" y="8"/>
                      <a:pt x="12" y="18"/>
                    </a:cubicBezTo>
                    <a:cubicBezTo>
                      <a:pt x="0" y="39"/>
                      <a:pt x="9" y="70"/>
                      <a:pt x="20" y="87"/>
                    </a:cubicBezTo>
                    <a:cubicBezTo>
                      <a:pt x="26" y="96"/>
                      <a:pt x="33" y="105"/>
                      <a:pt x="42" y="105"/>
                    </a:cubicBezTo>
                    <a:cubicBezTo>
                      <a:pt x="51" y="104"/>
                      <a:pt x="54" y="99"/>
                      <a:pt x="64" y="99"/>
                    </a:cubicBezTo>
                    <a:cubicBezTo>
                      <a:pt x="75" y="99"/>
                      <a:pt x="78" y="105"/>
                      <a:pt x="87" y="104"/>
                    </a:cubicBezTo>
                    <a:cubicBezTo>
                      <a:pt x="96" y="104"/>
                      <a:pt x="102" y="96"/>
                      <a:pt x="108" y="88"/>
                    </a:cubicBezTo>
                    <a:cubicBezTo>
                      <a:pt x="115" y="78"/>
                      <a:pt x="117" y="69"/>
                      <a:pt x="117" y="68"/>
                    </a:cubicBezTo>
                    <a:cubicBezTo>
                      <a:pt x="117" y="68"/>
                      <a:pt x="99" y="61"/>
                      <a:pt x="99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2530884" y="5968335"/>
                <a:ext cx="42600" cy="47765"/>
              </a:xfrm>
              <a:custGeom>
                <a:avLst/>
                <a:gdLst>
                  <a:gd name="T0" fmla="*/ 21 w 29"/>
                  <a:gd name="T1" fmla="*/ 22 h 32"/>
                  <a:gd name="T2" fmla="*/ 28 w 29"/>
                  <a:gd name="T3" fmla="*/ 0 h 32"/>
                  <a:gd name="T4" fmla="*/ 8 w 29"/>
                  <a:gd name="T5" fmla="*/ 10 h 32"/>
                  <a:gd name="T6" fmla="*/ 1 w 29"/>
                  <a:gd name="T7" fmla="*/ 31 h 32"/>
                  <a:gd name="T8" fmla="*/ 21 w 29"/>
                  <a:gd name="T9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2">
                    <a:moveTo>
                      <a:pt x="21" y="22"/>
                    </a:moveTo>
                    <a:cubicBezTo>
                      <a:pt x="26" y="16"/>
                      <a:pt x="29" y="8"/>
                      <a:pt x="28" y="0"/>
                    </a:cubicBezTo>
                    <a:cubicBezTo>
                      <a:pt x="21" y="0"/>
                      <a:pt x="13" y="4"/>
                      <a:pt x="8" y="10"/>
                    </a:cubicBezTo>
                    <a:cubicBezTo>
                      <a:pt x="3" y="15"/>
                      <a:pt x="0" y="23"/>
                      <a:pt x="1" y="31"/>
                    </a:cubicBezTo>
                    <a:cubicBezTo>
                      <a:pt x="8" y="32"/>
                      <a:pt x="16" y="27"/>
                      <a:pt x="21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06413" y="5902498"/>
              <a:ext cx="658373" cy="378242"/>
              <a:chOff x="1392286" y="5902498"/>
              <a:chExt cx="658373" cy="378242"/>
            </a:xfrm>
          </p:grpSpPr>
          <p:sp>
            <p:nvSpPr>
              <p:cNvPr id="28" name="Rectangle 34"/>
              <p:cNvSpPr>
                <a:spLocks noChangeArrowheads="1"/>
              </p:cNvSpPr>
              <p:nvPr/>
            </p:nvSpPr>
            <p:spPr bwMode="auto">
              <a:xfrm>
                <a:off x="1469742" y="5902498"/>
                <a:ext cx="511207" cy="345968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Oval 35"/>
              <p:cNvSpPr>
                <a:spLocks noChangeArrowheads="1"/>
              </p:cNvSpPr>
              <p:nvPr/>
            </p:nvSpPr>
            <p:spPr bwMode="auto">
              <a:xfrm>
                <a:off x="1721472" y="5910244"/>
                <a:ext cx="9036" cy="90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36"/>
              <p:cNvSpPr>
                <a:spLocks noChangeArrowheads="1"/>
              </p:cNvSpPr>
              <p:nvPr/>
            </p:nvSpPr>
            <p:spPr bwMode="auto">
              <a:xfrm>
                <a:off x="1487815" y="5929607"/>
                <a:ext cx="476352" cy="304659"/>
              </a:xfrm>
              <a:prstGeom prst="rect">
                <a:avLst/>
              </a:prstGeom>
              <a:solidFill>
                <a:srgbClr val="007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 37"/>
              <p:cNvSpPr>
                <a:spLocks/>
              </p:cNvSpPr>
              <p:nvPr/>
            </p:nvSpPr>
            <p:spPr bwMode="auto">
              <a:xfrm>
                <a:off x="1392286" y="6254921"/>
                <a:ext cx="658373" cy="25819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6 w 449"/>
                  <a:gd name="T5" fmla="*/ 18 h 18"/>
                  <a:gd name="T6" fmla="*/ 432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7" y="18"/>
                      <a:pt x="16" y="18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41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reeform 40"/>
              <p:cNvSpPr>
                <a:spLocks/>
              </p:cNvSpPr>
              <p:nvPr/>
            </p:nvSpPr>
            <p:spPr bwMode="auto">
              <a:xfrm>
                <a:off x="1711145" y="5988990"/>
                <a:ext cx="98110" cy="86493"/>
              </a:xfrm>
              <a:custGeom>
                <a:avLst/>
                <a:gdLst>
                  <a:gd name="T0" fmla="*/ 0 w 76"/>
                  <a:gd name="T1" fmla="*/ 67 h 67"/>
                  <a:gd name="T2" fmla="*/ 76 w 76"/>
                  <a:gd name="T3" fmla="*/ 67 h 67"/>
                  <a:gd name="T4" fmla="*/ 76 w 76"/>
                  <a:gd name="T5" fmla="*/ 0 h 67"/>
                  <a:gd name="T6" fmla="*/ 0 w 76"/>
                  <a:gd name="T7" fmla="*/ 11 h 67"/>
                  <a:gd name="T8" fmla="*/ 0 w 7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7">
                    <a:moveTo>
                      <a:pt x="0" y="67"/>
                    </a:moveTo>
                    <a:lnTo>
                      <a:pt x="76" y="67"/>
                    </a:lnTo>
                    <a:lnTo>
                      <a:pt x="76" y="0"/>
                    </a:lnTo>
                    <a:lnTo>
                      <a:pt x="0" y="11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41"/>
              <p:cNvSpPr>
                <a:spLocks/>
              </p:cNvSpPr>
              <p:nvPr/>
            </p:nvSpPr>
            <p:spPr bwMode="auto">
              <a:xfrm>
                <a:off x="1633689" y="6003191"/>
                <a:ext cx="73582" cy="72292"/>
              </a:xfrm>
              <a:custGeom>
                <a:avLst/>
                <a:gdLst>
                  <a:gd name="T0" fmla="*/ 57 w 57"/>
                  <a:gd name="T1" fmla="*/ 56 h 56"/>
                  <a:gd name="T2" fmla="*/ 57 w 57"/>
                  <a:gd name="T3" fmla="*/ 0 h 56"/>
                  <a:gd name="T4" fmla="*/ 0 w 57"/>
                  <a:gd name="T5" fmla="*/ 8 h 56"/>
                  <a:gd name="T6" fmla="*/ 0 w 57"/>
                  <a:gd name="T7" fmla="*/ 56 h 56"/>
                  <a:gd name="T8" fmla="*/ 57 w 5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57" y="56"/>
                    </a:moveTo>
                    <a:lnTo>
                      <a:pt x="57" y="0"/>
                    </a:lnTo>
                    <a:lnTo>
                      <a:pt x="0" y="8"/>
                    </a:lnTo>
                    <a:lnTo>
                      <a:pt x="0" y="56"/>
                    </a:lnTo>
                    <a:lnTo>
                      <a:pt x="57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42"/>
              <p:cNvSpPr>
                <a:spLocks/>
              </p:cNvSpPr>
              <p:nvPr/>
            </p:nvSpPr>
            <p:spPr bwMode="auto">
              <a:xfrm>
                <a:off x="1633689" y="6078064"/>
                <a:ext cx="73582" cy="73583"/>
              </a:xfrm>
              <a:custGeom>
                <a:avLst/>
                <a:gdLst>
                  <a:gd name="T0" fmla="*/ 57 w 57"/>
                  <a:gd name="T1" fmla="*/ 0 h 57"/>
                  <a:gd name="T2" fmla="*/ 0 w 57"/>
                  <a:gd name="T3" fmla="*/ 0 h 57"/>
                  <a:gd name="T4" fmla="*/ 0 w 57"/>
                  <a:gd name="T5" fmla="*/ 49 h 57"/>
                  <a:gd name="T6" fmla="*/ 57 w 57"/>
                  <a:gd name="T7" fmla="*/ 57 h 57"/>
                  <a:gd name="T8" fmla="*/ 57 w 57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7">
                    <a:moveTo>
                      <a:pt x="57" y="0"/>
                    </a:moveTo>
                    <a:lnTo>
                      <a:pt x="0" y="0"/>
                    </a:lnTo>
                    <a:lnTo>
                      <a:pt x="0" y="49"/>
                    </a:lnTo>
                    <a:lnTo>
                      <a:pt x="57" y="5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43"/>
              <p:cNvSpPr>
                <a:spLocks/>
              </p:cNvSpPr>
              <p:nvPr/>
            </p:nvSpPr>
            <p:spPr bwMode="auto">
              <a:xfrm>
                <a:off x="1711145" y="6078064"/>
                <a:ext cx="98110" cy="87783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7 h 68"/>
                  <a:gd name="T4" fmla="*/ 76 w 76"/>
                  <a:gd name="T5" fmla="*/ 68 h 68"/>
                  <a:gd name="T6" fmla="*/ 76 w 76"/>
                  <a:gd name="T7" fmla="*/ 0 h 68"/>
                  <a:gd name="T8" fmla="*/ 0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lnTo>
                      <a:pt x="0" y="57"/>
                    </a:lnTo>
                    <a:lnTo>
                      <a:pt x="76" y="68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52964" y="4876684"/>
              <a:ext cx="967141" cy="390626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</a:p>
          </p:txBody>
        </p:sp>
        <p:pic>
          <p:nvPicPr>
            <p:cNvPr id="27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1362028" y="6201582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Right Arrow 5"/>
          <p:cNvSpPr/>
          <p:nvPr/>
        </p:nvSpPr>
        <p:spPr>
          <a:xfrm>
            <a:off x="5620115" y="1702754"/>
            <a:ext cx="2041084" cy="944040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Freeform: Shape 42"/>
          <p:cNvSpPr/>
          <p:nvPr/>
        </p:nvSpPr>
        <p:spPr>
          <a:xfrm rot="16200000">
            <a:off x="6758955" y="2587437"/>
            <a:ext cx="4421694" cy="1202278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7029" h="1202278">
                <a:moveTo>
                  <a:pt x="4387029" y="881005"/>
                </a:moveTo>
                <a:lnTo>
                  <a:pt x="4387029" y="1202278"/>
                </a:lnTo>
                <a:lnTo>
                  <a:pt x="4714" y="1202278"/>
                </a:lnTo>
                <a:lnTo>
                  <a:pt x="4714" y="885097"/>
                </a:lnTo>
                <a:lnTo>
                  <a:pt x="0" y="885083"/>
                </a:lnTo>
                <a:lnTo>
                  <a:pt x="4714" y="883793"/>
                </a:lnTo>
                <a:lnTo>
                  <a:pt x="4714" y="881005"/>
                </a:lnTo>
                <a:lnTo>
                  <a:pt x="14900" y="881005"/>
                </a:lnTo>
                <a:lnTo>
                  <a:pt x="3233840" y="0"/>
                </a:lnTo>
                <a:lnTo>
                  <a:pt x="4365100" y="881005"/>
                </a:lnTo>
                <a:close/>
              </a:path>
            </a:pathLst>
          </a:custGeom>
          <a:solidFill>
            <a:srgbClr val="505050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7884"/>
          </a:xfrm>
        </p:spPr>
        <p:txBody>
          <a:bodyPr/>
          <a:lstStyle/>
          <a:p>
            <a:r>
              <a:rPr lang="en-US" dirty="0"/>
              <a:t>Containerized Workflow</a:t>
            </a:r>
          </a:p>
        </p:txBody>
      </p:sp>
      <p:sp>
        <p:nvSpPr>
          <p:cNvPr id="45" name="Bent Arrow 14"/>
          <p:cNvSpPr/>
          <p:nvPr/>
        </p:nvSpPr>
        <p:spPr>
          <a:xfrm rot="10800000">
            <a:off x="2914555" y="2859075"/>
            <a:ext cx="5846899" cy="3122594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93799" y="5053862"/>
            <a:ext cx="3288464" cy="359100"/>
          </a:xfrm>
          <a:prstGeom prst="rect">
            <a:avLst/>
          </a:prstGeom>
        </p:spPr>
        <p:txBody>
          <a:bodyPr vert="horz" wrap="square" lIns="91390" tIns="91390" rIns="91390" bIns="91390" rtlCol="0" anchor="t"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Monitor and Diagnose</a:t>
            </a:r>
          </a:p>
        </p:txBody>
      </p:sp>
      <p:sp>
        <p:nvSpPr>
          <p:cNvPr id="47" name="AutoShape 21"/>
          <p:cNvSpPr>
            <a:spLocks noChangeAspect="1" noChangeArrowheads="1" noTextEdit="1"/>
          </p:cNvSpPr>
          <p:nvPr/>
        </p:nvSpPr>
        <p:spPr bwMode="auto">
          <a:xfrm>
            <a:off x="473679" y="5153617"/>
            <a:ext cx="2234594" cy="1441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658332" y="5708512"/>
            <a:ext cx="15247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Outer-Loop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36182" y="3714956"/>
            <a:ext cx="5160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Push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Code</a:t>
            </a:r>
          </a:p>
        </p:txBody>
      </p:sp>
      <p:cxnSp>
        <p:nvCxnSpPr>
          <p:cNvPr id="50" name="Straight Arrow Connector 49"/>
          <p:cNvCxnSpPr>
            <a:cxnSpLocks/>
            <a:stCxn id="88" idx="1"/>
          </p:cNvCxnSpPr>
          <p:nvPr/>
        </p:nvCxnSpPr>
        <p:spPr>
          <a:xfrm flipH="1">
            <a:off x="2977429" y="3885006"/>
            <a:ext cx="2007096" cy="1186253"/>
          </a:xfrm>
          <a:prstGeom prst="straightConnector1">
            <a:avLst/>
          </a:prstGeom>
          <a:ln w="76200">
            <a:solidFill>
              <a:srgbClr val="89CBFF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7572388" y="1387710"/>
            <a:ext cx="1488138" cy="1638004"/>
            <a:chOff x="7572388" y="1387710"/>
            <a:chExt cx="1488138" cy="1638004"/>
          </a:xfrm>
        </p:grpSpPr>
        <p:sp>
          <p:nvSpPr>
            <p:cNvPr id="52" name="Rounded Rectangle 26"/>
            <p:cNvSpPr/>
            <p:nvPr/>
          </p:nvSpPr>
          <p:spPr>
            <a:xfrm>
              <a:off x="7576828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33205" marR="0" lvl="0" indent="-233205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7849949" y="1387710"/>
              <a:ext cx="967141" cy="390626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59" name="Straight Connector 58"/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: Rounded Corners 60"/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681901" y="4747986"/>
            <a:ext cx="2069421" cy="1612297"/>
            <a:chOff x="4681901" y="4747986"/>
            <a:chExt cx="2069421" cy="1612297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681901" y="4854122"/>
              <a:ext cx="2069421" cy="1506161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4984766" y="4897716"/>
              <a:ext cx="1705477" cy="202787"/>
            </a:xfrm>
            <a:prstGeom prst="rect">
              <a:avLst/>
            </a:prstGeom>
            <a:solidFill>
              <a:srgbClr val="65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291402" y="4747986"/>
              <a:ext cx="967141" cy="390626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9553859" y="977729"/>
            <a:ext cx="2563550" cy="621314"/>
            <a:chOff x="2260698" y="1058892"/>
            <a:chExt cx="2563550" cy="621314"/>
          </a:xfrm>
        </p:grpSpPr>
        <p:sp>
          <p:nvSpPr>
            <p:cNvPr id="67" name="Rectangle 66"/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 Service</a:t>
              </a: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9553859" y="1610869"/>
            <a:ext cx="2563550" cy="621314"/>
            <a:chOff x="2260698" y="1672902"/>
            <a:chExt cx="2563550" cy="621314"/>
          </a:xfrm>
        </p:grpSpPr>
        <p:sp>
          <p:nvSpPr>
            <p:cNvPr id="70" name="Rectangle 69"/>
            <p:cNvSpPr/>
            <p:nvPr/>
          </p:nvSpPr>
          <p:spPr>
            <a:xfrm>
              <a:off x="2260698" y="167290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Service Fabric</a:t>
              </a:r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86537" y="1735699"/>
              <a:ext cx="495338" cy="495720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9553859" y="2244009"/>
            <a:ext cx="2538168" cy="621314"/>
            <a:chOff x="2273389" y="3653513"/>
            <a:chExt cx="2538168" cy="621314"/>
          </a:xfrm>
        </p:grpSpPr>
        <p:sp>
          <p:nvSpPr>
            <p:cNvPr id="73" name="Rectangle 72"/>
            <p:cNvSpPr/>
            <p:nvPr/>
          </p:nvSpPr>
          <p:spPr>
            <a:xfrm>
              <a:off x="2273389" y="3653513"/>
              <a:ext cx="2538168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Batch</a:t>
              </a: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66881" y="3720680"/>
              <a:ext cx="534650" cy="495720"/>
            </a:xfrm>
            <a:prstGeom prst="rect">
              <a:avLst/>
            </a:prstGeom>
          </p:spPr>
        </p:pic>
      </p:grpSp>
      <p:grpSp>
        <p:nvGrpSpPr>
          <p:cNvPr id="75" name="Group 74"/>
          <p:cNvGrpSpPr/>
          <p:nvPr/>
        </p:nvGrpSpPr>
        <p:grpSpPr>
          <a:xfrm>
            <a:off x="9553859" y="2877149"/>
            <a:ext cx="2563550" cy="621314"/>
            <a:chOff x="2260698" y="2350204"/>
            <a:chExt cx="2563550" cy="621314"/>
          </a:xfrm>
        </p:grpSpPr>
        <p:sp>
          <p:nvSpPr>
            <p:cNvPr id="76" name="Rectangle 75"/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 Services</a:t>
              </a: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sp>
        <p:nvSpPr>
          <p:cNvPr id="79" name="Rectangle 78"/>
          <p:cNvSpPr/>
          <p:nvPr/>
        </p:nvSpPr>
        <p:spPr>
          <a:xfrm>
            <a:off x="9553859" y="3510289"/>
            <a:ext cx="2563550" cy="621314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Coming soon</a:t>
            </a:r>
          </a:p>
        </p:txBody>
      </p:sp>
      <p:sp>
        <p:nvSpPr>
          <p:cNvPr id="82" name="Rectangle 81"/>
          <p:cNvSpPr/>
          <p:nvPr/>
        </p:nvSpPr>
        <p:spPr>
          <a:xfrm>
            <a:off x="9553859" y="4776567"/>
            <a:ext cx="2563550" cy="621314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</a:p>
        </p:txBody>
      </p:sp>
      <p:sp>
        <p:nvSpPr>
          <p:cNvPr id="85" name="Rectangle 84"/>
          <p:cNvSpPr/>
          <p:nvPr/>
        </p:nvSpPr>
        <p:spPr>
          <a:xfrm>
            <a:off x="9553859" y="4143429"/>
            <a:ext cx="2563550" cy="621314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898476" y="5113778"/>
            <a:ext cx="1346048" cy="896502"/>
            <a:chOff x="1883426" y="5104140"/>
            <a:chExt cx="1346048" cy="896502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93" name="Rectangle 92"/>
            <p:cNvSpPr/>
            <p:nvPr/>
          </p:nvSpPr>
          <p:spPr>
            <a:xfrm>
              <a:off x="1883426" y="5483571"/>
              <a:ext cx="267702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379447" y="5104140"/>
              <a:ext cx="20037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817502" y="5483571"/>
              <a:ext cx="411972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308915" y="5862143"/>
              <a:ext cx="341440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369381" y="4802368"/>
            <a:ext cx="1509926" cy="895613"/>
            <a:chOff x="1369381" y="4802368"/>
            <a:chExt cx="1509926" cy="895613"/>
          </a:xfrm>
        </p:grpSpPr>
        <p:pic>
          <p:nvPicPr>
            <p:cNvPr id="98" name="Picture 12" descr="Image result for docker  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309" y="4802368"/>
              <a:ext cx="598998" cy="39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_x0020_6" descr="image01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381" y="5426936"/>
              <a:ext cx="297381" cy="2710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0" name="Rectangle 99"/>
          <p:cNvSpPr/>
          <p:nvPr/>
        </p:nvSpPr>
        <p:spPr>
          <a:xfrm>
            <a:off x="287489" y="4752893"/>
            <a:ext cx="111936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Inner-Loop</a:t>
            </a:r>
          </a:p>
        </p:txBody>
      </p:sp>
      <p:pic>
        <p:nvPicPr>
          <p:cNvPr id="101" name="Picture 12" descr="Image result for docker 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032" y="2499978"/>
            <a:ext cx="598998" cy="39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/>
          <p:cNvGrpSpPr/>
          <p:nvPr/>
        </p:nvGrpSpPr>
        <p:grpSpPr>
          <a:xfrm>
            <a:off x="4974763" y="1387710"/>
            <a:ext cx="1483698" cy="1551834"/>
            <a:chOff x="4974763" y="1387710"/>
            <a:chExt cx="1483698" cy="1551834"/>
          </a:xfrm>
        </p:grpSpPr>
        <p:sp>
          <p:nvSpPr>
            <p:cNvPr id="104" name="Rounded Rectangle 12"/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150687" y="1935424"/>
              <a:ext cx="1240480" cy="310392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223238" y="1387710"/>
              <a:ext cx="967141" cy="390626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</a:p>
          </p:txBody>
        </p:sp>
        <p:pic>
          <p:nvPicPr>
            <p:cNvPr id="107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5039078" y="1505210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9" name="Straight Arrow Connector 108"/>
          <p:cNvCxnSpPr>
            <a:cxnSpLocks/>
          </p:cNvCxnSpPr>
          <p:nvPr/>
        </p:nvCxnSpPr>
        <p:spPr>
          <a:xfrm flipV="1">
            <a:off x="6462901" y="2869658"/>
            <a:ext cx="1167160" cy="572509"/>
          </a:xfrm>
          <a:prstGeom prst="straightConnector1">
            <a:avLst/>
          </a:prstGeom>
          <a:ln w="76200">
            <a:solidFill>
              <a:srgbClr val="89CBFF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2" descr="Image result for docker 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02" y="2499978"/>
            <a:ext cx="598998" cy="39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/>
          <p:cNvSpPr/>
          <p:nvPr/>
        </p:nvSpPr>
        <p:spPr>
          <a:xfrm>
            <a:off x="4381894" y="1449630"/>
            <a:ext cx="533400" cy="1449680"/>
          </a:xfrm>
          <a:prstGeom prst="rect">
            <a:avLst/>
          </a:prstGeom>
          <a:pattFill prst="horzBrick">
            <a:fgClr>
              <a:sysClr val="window" lastClr="FFFFFF"/>
            </a:fgClr>
            <a:bgClr>
              <a:srgbClr val="C0504D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779210" y="1037548"/>
            <a:ext cx="4238318" cy="459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79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68217A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Visual Studio Team Services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608671" y="1428750"/>
            <a:ext cx="1483698" cy="1510794"/>
            <a:chOff x="608671" y="1428750"/>
            <a:chExt cx="1483698" cy="1510794"/>
          </a:xfrm>
        </p:grpSpPr>
        <p:sp>
          <p:nvSpPr>
            <p:cNvPr id="114" name="Rounded Rectangle 11"/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Source Code Control</a:t>
              </a:r>
            </a:p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89041" y="1428750"/>
              <a:ext cx="967141" cy="390626"/>
            </a:xfrm>
            <a:prstGeom prst="rect">
              <a:avLst/>
            </a:prstGeom>
          </p:spPr>
          <p:txBody>
            <a:bodyPr vert="horz" wrap="square" lIns="91390" tIns="91390" rIns="91390" bIns="91390" rtlCol="0" anchor="t">
              <a:noAutofit/>
            </a:bodyPr>
            <a:lstStyle/>
            <a:p>
              <a:pPr marL="233205" marR="0" lvl="0" indent="-233205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2.</a:t>
              </a:r>
            </a:p>
          </p:txBody>
        </p:sp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71050" y="2532908"/>
              <a:ext cx="360364" cy="358071"/>
            </a:xfrm>
            <a:prstGeom prst="rect">
              <a:avLst/>
            </a:prstGeom>
          </p:spPr>
        </p:pic>
        <p:pic>
          <p:nvPicPr>
            <p:cNvPr id="118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663976" y="1505210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0" descr="https://wiki.jenkins-ci.org/download/attachments/2916393/logo-title.png?version=1&amp;modificationDate=1302753947000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203"/>
            <a:stretch/>
          </p:blipFill>
          <p:spPr bwMode="auto">
            <a:xfrm>
              <a:off x="663487" y="2496747"/>
              <a:ext cx="349426" cy="404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up 119"/>
          <p:cNvGrpSpPr/>
          <p:nvPr/>
        </p:nvGrpSpPr>
        <p:grpSpPr>
          <a:xfrm>
            <a:off x="4935788" y="3124454"/>
            <a:ext cx="1560868" cy="1478514"/>
            <a:chOff x="4863724" y="3106743"/>
            <a:chExt cx="1560868" cy="1478514"/>
          </a:xfrm>
        </p:grpSpPr>
        <p:sp>
          <p:nvSpPr>
            <p:cNvPr id="121" name="Rounded Rectangle 12"/>
            <p:cNvSpPr/>
            <p:nvPr/>
          </p:nvSpPr>
          <p:spPr>
            <a:xfrm>
              <a:off x="4863724" y="3106743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90" tIns="91390" rIns="91390" bIns="9139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459227" y="3546106"/>
              <a:ext cx="965365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</p:grpSp>
      <p:pic>
        <p:nvPicPr>
          <p:cNvPr id="123" name="Picture 1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83276" y="3670587"/>
            <a:ext cx="565903" cy="5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43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-0.00052 -0.3682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9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5.55112E-17 L 0.14232 5.55112E-1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9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L 0.10742 0.12361 " pathEditMode="relative" rAng="0" ptsTypes="AA">
                                      <p:cBhvr>
                                        <p:cTn id="77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9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9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4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900"/>
                            </p:stCondLst>
                            <p:childTnLst>
                              <p:par>
                                <p:cTn id="10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7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7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6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75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25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75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0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20" grpId="0" animBg="1"/>
      <p:bldP spid="42" grpId="0" animBg="1"/>
      <p:bldP spid="43" grpId="0" animBg="1"/>
      <p:bldP spid="45" grpId="0" animBg="1"/>
      <p:bldP spid="48" grpId="0"/>
      <p:bldP spid="49" grpId="0"/>
      <p:bldP spid="79" grpId="0" animBg="1"/>
      <p:bldP spid="82" grpId="0" animBg="1"/>
      <p:bldP spid="85" grpId="0" animBg="1"/>
      <p:bldP spid="111" grpId="0" animBg="1"/>
      <p:bldP spid="1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8" name="Picture 8" descr="Image result for some assembly required ik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" y="-1"/>
            <a:ext cx="12434712" cy="789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6343" y="0"/>
            <a:ext cx="12269249" cy="1669661"/>
          </a:xfrm>
        </p:spPr>
        <p:txBody>
          <a:bodyPr>
            <a:normAutofit fontScale="90000"/>
          </a:bodyPr>
          <a:lstStyle/>
          <a:p>
            <a:pPr>
              <a:tabLst>
                <a:tab pos="8979480" algn="l"/>
              </a:tabLst>
            </a:pPr>
            <a:r>
              <a:rPr 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Some Assembly Required</a:t>
            </a:r>
            <a:br>
              <a:rPr 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5507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57509" y="727950"/>
            <a:ext cx="7069735" cy="958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5507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Batteries are included</a:t>
            </a:r>
            <a:endParaRPr lang="en-US" sz="1836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257688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225621" y="295730"/>
            <a:ext cx="10668853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/>
            <a:r>
              <a:rPr lang="en-US" sz="5999" b="1" dirty="0">
                <a:solidFill>
                  <a:srgbClr val="9B4F96"/>
                </a:solidFill>
              </a:rPr>
              <a:t>Visual Studio Docker Tools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76324" y="1734916"/>
            <a:ext cx="7312627" cy="2058732"/>
          </a:xfr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1627" indent="-621627" defTabSz="932563"/>
            <a:r>
              <a:rPr lang="en-US" sz="3264" dirty="0"/>
              <a:t>Run, Debug, Test Web &amp; Console apps in docker containers</a:t>
            </a:r>
          </a:p>
          <a:p>
            <a:pPr marL="777033" lvl="1" indent="-155407" defTabSz="932563"/>
            <a:r>
              <a:rPr lang="en-US" sz="1496" i="1" dirty="0"/>
              <a:t>Linux today, Windows Server &amp; Nano Server coming soon</a:t>
            </a:r>
          </a:p>
          <a:p>
            <a:pPr marL="621627" indent="-621627" defTabSz="932563"/>
            <a:r>
              <a:rPr lang="en-US" sz="3264" dirty="0"/>
              <a:t>Multi Container Debugging</a:t>
            </a:r>
          </a:p>
          <a:p>
            <a:pPr marL="621627" indent="-621627" defTabSz="932563"/>
            <a:r>
              <a:rPr lang="en-US" sz="3264" dirty="0"/>
              <a:t>Edit &amp; Refresh of code</a:t>
            </a:r>
          </a:p>
          <a:p>
            <a:pPr marL="621627" indent="-621627" defTabSz="932563"/>
            <a:r>
              <a:rPr lang="en-US" sz="3264" dirty="0"/>
              <a:t>Scaffolds docker assets</a:t>
            </a:r>
          </a:p>
          <a:p>
            <a:pPr marL="777033" lvl="1" indent="-228793" defTabSz="932563">
              <a:tabLst>
                <a:tab pos="1243254" algn="l"/>
              </a:tabLst>
            </a:pPr>
            <a:r>
              <a:rPr lang="en-US" sz="1903" dirty="0"/>
              <a:t>Dockerfile, docker-</a:t>
            </a:r>
            <a:r>
              <a:rPr lang="en-US" sz="1903" dirty="0" err="1"/>
              <a:t>compose.yml</a:t>
            </a:r>
            <a:endParaRPr lang="en-US" sz="1903" dirty="0"/>
          </a:p>
        </p:txBody>
      </p:sp>
      <p:sp>
        <p:nvSpPr>
          <p:cNvPr id="19" name="TextBox 18"/>
          <p:cNvSpPr txBox="1"/>
          <p:nvPr/>
        </p:nvSpPr>
        <p:spPr>
          <a:xfrm>
            <a:off x="-106363" y="6338019"/>
            <a:ext cx="4112140" cy="47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4"/>
            <a:r>
              <a:rPr lang="en-US" sz="2448" kern="0" dirty="0">
                <a:solidFill>
                  <a:sysClr val="windowText" lastClr="000000"/>
                </a:solidFill>
                <a:hlinkClick r:id="rId2"/>
              </a:rPr>
              <a:t>aka.ms/</a:t>
            </a:r>
            <a:r>
              <a:rPr lang="en-US" sz="2448" kern="0" dirty="0" err="1">
                <a:solidFill>
                  <a:sysClr val="windowText" lastClr="000000"/>
                </a:solidFill>
                <a:hlinkClick r:id="rId2"/>
              </a:rPr>
              <a:t>DockerToolsForVS</a:t>
            </a:r>
            <a:endParaRPr lang="en-US" sz="2448" kern="0" dirty="0">
              <a:solidFill>
                <a:sysClr val="windowText" lastClr="000000"/>
              </a:solidFill>
            </a:endParaRPr>
          </a:p>
        </p:txBody>
      </p:sp>
      <p:pic>
        <p:nvPicPr>
          <p:cNvPr id="23" name="Picture 4" descr="https://zapier.cachefly.net/storage/services/59152a3a91bfe0ddd2fc9b978448593a.128x12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237927" y="295729"/>
            <a:ext cx="989615" cy="92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99353">
            <a:off x="6746805" y="1826696"/>
            <a:ext cx="5332932" cy="4527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03090">
            <a:off x="3848630" y="5118036"/>
            <a:ext cx="2891300" cy="1719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51517">
            <a:off x="7523307" y="5254773"/>
            <a:ext cx="2407623" cy="180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69318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73" y="268286"/>
            <a:ext cx="7438095" cy="6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294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97" y="449262"/>
            <a:ext cx="7619048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00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754" y="906462"/>
            <a:ext cx="8533333" cy="5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615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 xsi:nil="true"/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 xsi:nil="true"/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 xsi:nil="true"/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01c77077-aee4-4b5f-bd4e-9cd40a6fff29"/>
    <ds:schemaRef ds:uri="http://schemas.microsoft.com/office/2006/documentManagement/types"/>
    <ds:schemaRef ds:uri="8ff673fc-3231-4e3a-893b-6d7f7cd32766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1098</TotalTime>
  <Words>157</Words>
  <Application>Microsoft Office PowerPoint</Application>
  <PresentationFormat>Custom</PresentationFormat>
  <Paragraphs>54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Docker Workflows with Visual Studio</vt:lpstr>
      <vt:lpstr>Containerized Workflow</vt:lpstr>
      <vt:lpstr>Some Assembly Required </vt:lpstr>
      <vt:lpstr>Demo</vt:lpstr>
      <vt:lpstr>PowerPoint Presentation</vt:lpstr>
      <vt:lpstr>PowerPoint Presentation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Holly Bilyeu (Run Studios, LLC)</dc:creator>
  <cp:keywords>Microsoft Connect 2016</cp:keywords>
  <dc:description>Template: Mindseye
Formatting: 
Audience Type:</dc:description>
  <cp:lastModifiedBy>Steve Lasker</cp:lastModifiedBy>
  <cp:revision>19</cp:revision>
  <dcterms:created xsi:type="dcterms:W3CDTF">2016-10-31T17:09:16Z</dcterms:created>
  <dcterms:modified xsi:type="dcterms:W3CDTF">2016-11-10T21:54:14Z</dcterms:modified>
  <cp:category>Microsoft Connect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